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5" r:id="rId5"/>
    <p:sldId id="272" r:id="rId6"/>
    <p:sldId id="266" r:id="rId7"/>
    <p:sldId id="258" r:id="rId8"/>
    <p:sldId id="267" r:id="rId9"/>
    <p:sldId id="268" r:id="rId10"/>
    <p:sldId id="262" r:id="rId11"/>
    <p:sldId id="269" r:id="rId12"/>
    <p:sldId id="263" r:id="rId13"/>
    <p:sldId id="270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>
      <p:cViewPr>
        <p:scale>
          <a:sx n="90" d="100"/>
          <a:sy n="90" d="100"/>
        </p:scale>
        <p:origin x="677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26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0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9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1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3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128792" cy="792087"/>
          </a:xfrm>
        </p:spPr>
        <p:txBody>
          <a:bodyPr/>
          <a:lstStyle/>
          <a:p>
            <a:r>
              <a:rPr lang="nl-NL" dirty="0" smtClean="0"/>
              <a:t>Schoonmaken verharding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128792" cy="4536504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2400" dirty="0" smtClean="0">
                <a:solidFill>
                  <a:schemeClr val="tx1"/>
                </a:solidFill>
              </a:rPr>
              <a:t>Inhoud: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Verhardingssoorten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Schoonhouden verharding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Handmatige onkruidbestrijding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Mechanische onkruidbestrijding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Heet water en stomen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Hete lucht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Branden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Chemische onkruidbestrijding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Bedenkingen bij verschillende technieken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Inzetbaarheid van verschillende technieken</a:t>
            </a:r>
          </a:p>
          <a:p>
            <a:pPr algn="l">
              <a:buFont typeface="Arial" pitchFamily="34" charset="0"/>
              <a:buChar char="•"/>
            </a:pPr>
            <a:endParaRPr lang="nl-NL" sz="2400" dirty="0" smtClean="0">
              <a:solidFill>
                <a:schemeClr val="tx1"/>
              </a:solidFill>
            </a:endParaRPr>
          </a:p>
          <a:p>
            <a:pPr algn="l"/>
            <a:endParaRPr lang="nl-NL" sz="2400" dirty="0" smtClean="0">
              <a:solidFill>
                <a:schemeClr val="tx1"/>
              </a:solidFill>
            </a:endParaRPr>
          </a:p>
          <a:p>
            <a:pPr algn="l"/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619472" y="1196752"/>
            <a:ext cx="7120880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Niveau: 2 en 3 KG/GG	 |  opleidingsjaar: 1  |  periode</a:t>
            </a:r>
            <a:r>
              <a:rPr kumimoji="0" lang="nl-N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8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4000" dirty="0" smtClean="0"/>
              <a:t>Branden</a:t>
            </a:r>
            <a:endParaRPr lang="nl-NL" sz="4000" dirty="0"/>
          </a:p>
        </p:txBody>
      </p:sp>
      <p:sp>
        <p:nvSpPr>
          <p:cNvPr id="5123" name="Tijdelijke aanduiding voor inhoud 6"/>
          <p:cNvSpPr>
            <a:spLocks noGrp="1"/>
          </p:cNvSpPr>
          <p:nvPr>
            <p:ph idx="1"/>
          </p:nvPr>
        </p:nvSpPr>
        <p:spPr>
          <a:xfrm>
            <a:off x="467544" y="1412777"/>
            <a:ext cx="8082731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l-NL" sz="2400" dirty="0" smtClean="0"/>
              <a:t>Twee manieren:</a:t>
            </a:r>
          </a:p>
          <a:p>
            <a:pPr lvl="1">
              <a:spcBef>
                <a:spcPts val="1200"/>
              </a:spcBef>
            </a:pPr>
            <a:r>
              <a:rPr lang="nl-NL" sz="2000" dirty="0" smtClean="0"/>
              <a:t>Stootbrander:  vlam recht naar beneden op het onkruid</a:t>
            </a:r>
          </a:p>
          <a:p>
            <a:pPr lvl="1">
              <a:spcBef>
                <a:spcPts val="1200"/>
              </a:spcBef>
            </a:pPr>
            <a:r>
              <a:rPr lang="nl-NL" sz="2000" dirty="0" err="1" smtClean="0"/>
              <a:t>infraroodbrander</a:t>
            </a:r>
            <a:r>
              <a:rPr lang="nl-NL" sz="2000" dirty="0" smtClean="0"/>
              <a:t>: vlam omhoog naar metalen plaat waarna reflectie van </a:t>
            </a:r>
            <a:r>
              <a:rPr lang="nl-NL" sz="2000" dirty="0" err="1" smtClean="0"/>
              <a:t>infraroodstralen</a:t>
            </a:r>
            <a:r>
              <a:rPr lang="nl-NL" sz="2000" dirty="0" smtClean="0"/>
              <a:t> het onkruid doden</a:t>
            </a:r>
          </a:p>
          <a:p>
            <a:pPr>
              <a:spcBef>
                <a:spcPts val="1200"/>
              </a:spcBef>
            </a:pPr>
            <a:r>
              <a:rPr lang="nl-NL" sz="2400" dirty="0" smtClean="0"/>
              <a:t>Brandgevaar </a:t>
            </a:r>
            <a:r>
              <a:rPr lang="nl-NL" sz="2400" dirty="0" err="1" smtClean="0"/>
              <a:t>mbt</a:t>
            </a:r>
            <a:r>
              <a:rPr lang="nl-NL" sz="2400" dirty="0" smtClean="0"/>
              <a:t> zwerfvuil, houten meubilair, bermen</a:t>
            </a:r>
          </a:p>
          <a:p>
            <a:pPr>
              <a:spcBef>
                <a:spcPts val="1200"/>
              </a:spcBef>
            </a:pPr>
            <a:r>
              <a:rPr lang="nl-NL" sz="2400" dirty="0" smtClean="0"/>
              <a:t>Bij vochtig weer is branden niet effectief</a:t>
            </a:r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3F0657-6896-4A7F-A2AA-EA93BCDD091A}" type="slidenum">
              <a:rPr lang="nl-NL" smtClean="0"/>
              <a:pPr/>
              <a:t>10</a:t>
            </a:fld>
            <a:endParaRPr lang="nl-NL" smtClean="0"/>
          </a:p>
        </p:txBody>
      </p:sp>
      <p:pic>
        <p:nvPicPr>
          <p:cNvPr id="3074" name="Picture 2" descr="http://4.bp.blogspot.com/-4IMt8swXKBE/Tb_0zc0tg6I/AAAAAAAAA7A/eAaOQOgP584/s1600/onkruidbranden%252520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437112"/>
            <a:ext cx="2448272" cy="1836204"/>
          </a:xfrm>
          <a:prstGeom prst="rect">
            <a:avLst/>
          </a:prstGeom>
          <a:noFill/>
        </p:spPr>
      </p:pic>
      <p:pic>
        <p:nvPicPr>
          <p:cNvPr id="3078" name="Picture 6" descr="http://www.wageningenur.nl/upload_mm/e/5/c/c310b88f-3a1a-4ef8-ac18-b030333096d6_brand%20utrecht_fd76316d_490x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37111"/>
            <a:ext cx="2736304" cy="1842817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005" y="4437112"/>
            <a:ext cx="2301819" cy="18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4000" dirty="0" smtClean="0"/>
              <a:t>Bedenkingen bij verschillende technieken</a:t>
            </a:r>
            <a:endParaRPr lang="nl-NL" sz="4000" dirty="0"/>
          </a:p>
        </p:txBody>
      </p:sp>
      <p:sp>
        <p:nvSpPr>
          <p:cNvPr id="5123" name="Tijdelijke aanduiding voor inhoud 6"/>
          <p:cNvSpPr>
            <a:spLocks noGrp="1"/>
          </p:cNvSpPr>
          <p:nvPr>
            <p:ph idx="1"/>
          </p:nvPr>
        </p:nvSpPr>
        <p:spPr>
          <a:xfrm>
            <a:off x="467544" y="1412777"/>
            <a:ext cx="8082731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l-NL" sz="2400" dirty="0" smtClean="0"/>
              <a:t>Elke methode heeft voor- en nadelen en kent meer of minder effectieve perioden</a:t>
            </a:r>
          </a:p>
          <a:p>
            <a:pPr>
              <a:spcBef>
                <a:spcPts val="1200"/>
              </a:spcBef>
            </a:pPr>
            <a:r>
              <a:rPr lang="nl-NL" sz="2400" dirty="0" smtClean="0"/>
              <a:t>Een combinatie van methoden blijkt meest effectief</a:t>
            </a:r>
          </a:p>
          <a:p>
            <a:pPr>
              <a:spcBef>
                <a:spcPts val="1200"/>
              </a:spcBef>
            </a:pPr>
            <a:r>
              <a:rPr lang="nl-NL" sz="2400" dirty="0" smtClean="0"/>
              <a:t>Effectiviteit afhankelijk van energie-intensiteit (temperatuur) en </a:t>
            </a:r>
            <a:r>
              <a:rPr lang="nl-NL" sz="2400" dirty="0" err="1" smtClean="0"/>
              <a:t>blootstellingsduur</a:t>
            </a:r>
            <a:r>
              <a:rPr lang="nl-NL" sz="2400" dirty="0" smtClean="0"/>
              <a:t> (rijsnelheid)</a:t>
            </a:r>
          </a:p>
          <a:p>
            <a:pPr>
              <a:spcBef>
                <a:spcPts val="1200"/>
              </a:spcBef>
            </a:pPr>
            <a:r>
              <a:rPr lang="nl-NL" sz="2400" dirty="0" smtClean="0"/>
              <a:t>Keuze van verhardingssoort bij aanleg is belangrijker </a:t>
            </a:r>
          </a:p>
          <a:p>
            <a:pPr>
              <a:spcBef>
                <a:spcPts val="1200"/>
              </a:spcBef>
              <a:buNone/>
            </a:pPr>
            <a:r>
              <a:rPr lang="nl-NL" sz="2400" dirty="0" smtClean="0"/>
              <a:t>	dan de keuze van de bestrijdingstechniek</a:t>
            </a:r>
          </a:p>
          <a:p>
            <a:pPr>
              <a:spcBef>
                <a:spcPts val="1200"/>
              </a:spcBef>
            </a:pPr>
            <a:r>
              <a:rPr lang="nl-NL" sz="2400" dirty="0" smtClean="0"/>
              <a:t>Objectieve </a:t>
            </a:r>
            <a:r>
              <a:rPr lang="nl-NL" sz="2400" dirty="0" err="1" smtClean="0"/>
              <a:t>monitoring</a:t>
            </a:r>
            <a:r>
              <a:rPr lang="nl-NL" sz="2400" dirty="0" smtClean="0"/>
              <a:t> </a:t>
            </a:r>
            <a:r>
              <a:rPr lang="nl-NL" sz="2400" dirty="0" err="1" smtClean="0"/>
              <a:t>mbv</a:t>
            </a:r>
            <a:r>
              <a:rPr lang="nl-NL" sz="2400" dirty="0" smtClean="0"/>
              <a:t> de </a:t>
            </a:r>
            <a:r>
              <a:rPr lang="nl-NL" sz="2400" dirty="0" err="1" smtClean="0"/>
              <a:t>app</a:t>
            </a:r>
            <a:r>
              <a:rPr lang="nl-NL" sz="2400" dirty="0" smtClean="0"/>
              <a:t> ‘Weedviewer’</a:t>
            </a:r>
          </a:p>
          <a:p>
            <a:pPr>
              <a:spcBef>
                <a:spcPts val="1200"/>
              </a:spcBef>
              <a:buNone/>
            </a:pPr>
            <a:endParaRPr lang="nl-NL" sz="2400" dirty="0" smtClean="0"/>
          </a:p>
          <a:p>
            <a:pPr>
              <a:spcBef>
                <a:spcPts val="1200"/>
              </a:spcBef>
            </a:pPr>
            <a:endParaRPr lang="nl-NL" sz="2400" dirty="0" smtClean="0"/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3F0657-6896-4A7F-A2AA-EA93BCDD091A}" type="slidenum">
              <a:rPr lang="nl-NL" smtClean="0"/>
              <a:pPr/>
              <a:t>11</a:t>
            </a:fld>
            <a:endParaRPr lang="nl-NL" smtClean="0"/>
          </a:p>
        </p:txBody>
      </p:sp>
      <p:pic>
        <p:nvPicPr>
          <p:cNvPr id="25602" name="Picture 2" descr="https://lh3.googleusercontent.com/FLCazr2oVNgYauSkiR5_A1G-7UGrZ6IBwpE7NpYGpNNI22XANtI1_y1OsEwXGixzt2k=h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077072"/>
            <a:ext cx="1446436" cy="2576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4000" dirty="0" smtClean="0"/>
              <a:t>Chemische onkruidbestrijding</a:t>
            </a:r>
            <a:endParaRPr lang="nl-NL" sz="4000" dirty="0"/>
          </a:p>
        </p:txBody>
      </p:sp>
      <p:sp>
        <p:nvSpPr>
          <p:cNvPr id="5123" name="Tijdelijke aanduiding voor inhoud 6"/>
          <p:cNvSpPr>
            <a:spLocks noGrp="1"/>
          </p:cNvSpPr>
          <p:nvPr>
            <p:ph idx="1"/>
          </p:nvPr>
        </p:nvSpPr>
        <p:spPr>
          <a:xfrm>
            <a:off x="467544" y="1412777"/>
            <a:ext cx="8082731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nl-NL" sz="2400" dirty="0" smtClean="0"/>
              <a:t>Vanaf 31 maart 2016 is het professioneel gebruik van gewasbeschermingsmiddelen buiten de landbouw verboden.</a:t>
            </a:r>
          </a:p>
          <a:p>
            <a:pPr lvl="1">
              <a:spcBef>
                <a:spcPts val="1200"/>
              </a:spcBef>
            </a:pPr>
            <a:r>
              <a:rPr lang="nl-NL" sz="2000" dirty="0" smtClean="0"/>
              <a:t>Voorlopig mag nog chemische bestrijding worden uitgevoerd </a:t>
            </a:r>
            <a:br>
              <a:rPr lang="nl-NL" sz="2000" dirty="0" smtClean="0"/>
            </a:br>
            <a:r>
              <a:rPr lang="nl-NL" sz="2000" dirty="0" smtClean="0"/>
              <a:t>op luchthavens, defensieterreinen en terreinen waar brandgevaar aanwezig is.</a:t>
            </a:r>
          </a:p>
          <a:p>
            <a:pPr lvl="1">
              <a:spcBef>
                <a:spcPts val="1200"/>
              </a:spcBef>
            </a:pPr>
            <a:r>
              <a:rPr lang="nl-NL" sz="2000" dirty="0" smtClean="0"/>
              <a:t>Voorlopig mag nog chemische bestrijding worden uitgevoerd </a:t>
            </a:r>
            <a:br>
              <a:rPr lang="nl-NL" sz="2000" dirty="0" smtClean="0"/>
            </a:br>
            <a:r>
              <a:rPr lang="nl-NL" sz="2000" dirty="0" smtClean="0"/>
              <a:t>op ballastbedden van spoor- en trambanen, campings, en </a:t>
            </a:r>
            <a:br>
              <a:rPr lang="nl-NL" sz="2000" dirty="0" smtClean="0"/>
            </a:br>
            <a:r>
              <a:rPr lang="nl-NL" sz="2000" dirty="0" smtClean="0"/>
              <a:t>ruimtes rond </a:t>
            </a:r>
            <a:r>
              <a:rPr lang="nl-NL" sz="2000" dirty="0" err="1" smtClean="0"/>
              <a:t>groepsaccomodaties</a:t>
            </a:r>
            <a:r>
              <a:rPr lang="nl-NL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nl-NL" sz="2400" dirty="0" smtClean="0"/>
              <a:t>Vanaf 1 november 2017 geldt het verbod ook voor professioneel gebruik op onverharde oppervlakken buiten de landbouw</a:t>
            </a:r>
          </a:p>
          <a:p>
            <a:pPr>
              <a:spcBef>
                <a:spcPts val="1200"/>
              </a:spcBef>
            </a:pPr>
            <a:r>
              <a:rPr lang="nl-NL" sz="2400" dirty="0" smtClean="0"/>
              <a:t>Het ministerie van </a:t>
            </a:r>
            <a:r>
              <a:rPr lang="nl-NL" sz="2400" dirty="0" err="1" smtClean="0"/>
              <a:t>Infra</a:t>
            </a:r>
            <a:r>
              <a:rPr lang="nl-NL" sz="2400" dirty="0" smtClean="0"/>
              <a:t> en Milieu streeft ernaar om ook het particulier gebruik van chemische bestrijdingsmiddelen te verbieden</a:t>
            </a:r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3F0657-6896-4A7F-A2AA-EA93BCDD091A}" type="slidenum">
              <a:rPr lang="nl-NL" smtClean="0"/>
              <a:pPr/>
              <a:t>12</a:t>
            </a:fld>
            <a:endParaRPr lang="nl-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4000" dirty="0" smtClean="0"/>
              <a:t>Inzetbaarheid van verschillende technieken</a:t>
            </a:r>
            <a:endParaRPr lang="nl-NL" sz="4000" dirty="0"/>
          </a:p>
        </p:txBody>
      </p:sp>
      <p:sp>
        <p:nvSpPr>
          <p:cNvPr id="5123" name="Tijdelijke aanduiding voor inhoud 6"/>
          <p:cNvSpPr>
            <a:spLocks noGrp="1"/>
          </p:cNvSpPr>
          <p:nvPr>
            <p:ph idx="1"/>
          </p:nvPr>
        </p:nvSpPr>
        <p:spPr>
          <a:xfrm>
            <a:off x="467544" y="1412777"/>
            <a:ext cx="8082731" cy="5040560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nl-NL" dirty="0" smtClean="0"/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3F0657-6896-4A7F-A2AA-EA93BCDD091A}" type="slidenum">
              <a:rPr lang="nl-NL" smtClean="0"/>
              <a:pPr/>
              <a:t>13</a:t>
            </a:fld>
            <a:endParaRPr lang="nl-NL" smtClean="0"/>
          </a:p>
        </p:txBody>
      </p:sp>
      <p:pic>
        <p:nvPicPr>
          <p:cNvPr id="24578" name="Picture 2" descr="C:\Users\FactorGroen\Desktop\ve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320" y="1412776"/>
            <a:ext cx="5948935" cy="49885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Schoonmaken verharding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nl-NL" sz="2000" dirty="0" smtClean="0"/>
          </a:p>
        </p:txBody>
      </p:sp>
      <p:pic>
        <p:nvPicPr>
          <p:cNvPr id="6152" name="Picture 8" descr="https://www.gilzerijen.nl/typo3temp/_processed_/csm_onkruid_borstelen_k_fb22682e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92147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Verhardingssoorten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Gesloten verharding</a:t>
            </a:r>
          </a:p>
          <a:p>
            <a:pPr lvl="1"/>
            <a:r>
              <a:rPr lang="nl-NL" sz="2000" dirty="0" smtClean="0"/>
              <a:t>Asfalt: mengsel van grind, zand en bitumen</a:t>
            </a:r>
          </a:p>
          <a:p>
            <a:pPr lvl="1"/>
            <a:r>
              <a:rPr lang="nl-NL" sz="2000" dirty="0" smtClean="0"/>
              <a:t>Beton: mengsel van grind, zand en water</a:t>
            </a:r>
          </a:p>
          <a:p>
            <a:pPr lvl="1"/>
            <a:endParaRPr lang="nl-NL" sz="2000" dirty="0" smtClean="0"/>
          </a:p>
          <a:p>
            <a:r>
              <a:rPr lang="nl-NL" sz="2400" dirty="0" smtClean="0"/>
              <a:t>Open verharding of element verharding</a:t>
            </a:r>
          </a:p>
          <a:p>
            <a:pPr lvl="1"/>
            <a:r>
              <a:rPr lang="nl-NL" sz="2000" dirty="0" smtClean="0"/>
              <a:t>Bestaat uit losse elementen zoals klinkers, tegels</a:t>
            </a:r>
          </a:p>
          <a:p>
            <a:pPr lvl="1">
              <a:buNone/>
            </a:pPr>
            <a:r>
              <a:rPr lang="nl-NL" sz="2000" dirty="0" smtClean="0"/>
              <a:t>	dikformaten, waaltjes met daartussen voegen.</a:t>
            </a:r>
          </a:p>
          <a:p>
            <a:endParaRPr lang="nl-NL" sz="2400" dirty="0" smtClean="0"/>
          </a:p>
          <a:p>
            <a:r>
              <a:rPr lang="nl-NL" sz="2400" dirty="0" err="1" smtClean="0"/>
              <a:t>Halfverharding</a:t>
            </a:r>
            <a:endParaRPr lang="nl-NL" sz="2400" dirty="0" smtClean="0"/>
          </a:p>
          <a:p>
            <a:pPr lvl="1"/>
            <a:r>
              <a:rPr lang="nl-NL" sz="2000" dirty="0" smtClean="0"/>
              <a:t> bestaat uit natuursteenproducten zoals grind, </a:t>
            </a:r>
          </a:p>
          <a:p>
            <a:pPr lvl="1">
              <a:buNone/>
            </a:pPr>
            <a:r>
              <a:rPr lang="nl-NL" sz="2000" dirty="0" smtClean="0"/>
              <a:t>	schelpen,  boomschors, </a:t>
            </a:r>
            <a:r>
              <a:rPr lang="nl-NL" sz="2000" dirty="0" err="1" smtClean="0"/>
              <a:t>steensplit</a:t>
            </a:r>
            <a:r>
              <a:rPr lang="nl-NL" sz="2000" dirty="0" smtClean="0"/>
              <a:t> etc.</a:t>
            </a:r>
          </a:p>
          <a:p>
            <a:pPr lvl="1">
              <a:buNone/>
            </a:pPr>
            <a:endParaRPr lang="nl-NL" sz="2000" dirty="0" smtClean="0"/>
          </a:p>
        </p:txBody>
      </p:sp>
      <p:pic>
        <p:nvPicPr>
          <p:cNvPr id="6146" name="Picture 2" descr="http://www.nieuw.vanraaijeninfra.nl/inhoud/uploads/2015/08/04-VOORKEUR-2010-05-Muiden-asfaltpad-Mariahoev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00808"/>
            <a:ext cx="1619672" cy="1036590"/>
          </a:xfrm>
          <a:prstGeom prst="rect">
            <a:avLst/>
          </a:prstGeom>
          <a:noFill/>
        </p:spPr>
      </p:pic>
      <p:pic>
        <p:nvPicPr>
          <p:cNvPr id="6148" name="Picture 4" descr="https://s-media-cache-ak0.pinimg.com/736x/48/94/9f/48949facac28db7f2cb3735dc53254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25727"/>
            <a:ext cx="1615447" cy="1211585"/>
          </a:xfrm>
          <a:prstGeom prst="rect">
            <a:avLst/>
          </a:prstGeom>
          <a:noFill/>
        </p:spPr>
      </p:pic>
      <p:pic>
        <p:nvPicPr>
          <p:cNvPr id="6150" name="Picture 6" descr="https://pbs.twimg.com/media/BK-UMJHCYAAes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913789"/>
            <a:ext cx="1466528" cy="1955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Schoonhouden verharding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Vegen</a:t>
            </a:r>
            <a:endParaRPr lang="nl-NL" dirty="0" smtClean="0"/>
          </a:p>
          <a:p>
            <a:pPr lvl="1"/>
            <a:r>
              <a:rPr lang="nl-NL" sz="2000" dirty="0" smtClean="0"/>
              <a:t>Verwijderd losse materialen zoals zand en blad</a:t>
            </a:r>
          </a:p>
          <a:p>
            <a:pPr lvl="1"/>
            <a:r>
              <a:rPr lang="nl-NL" sz="2000" dirty="0" smtClean="0"/>
              <a:t>Maakt de verharding schoon</a:t>
            </a:r>
          </a:p>
          <a:p>
            <a:pPr lvl="1"/>
            <a:r>
              <a:rPr lang="nl-NL" sz="2000" dirty="0" smtClean="0"/>
              <a:t>Minder onkruidgroei door wegnemen voedingsbodem voor zaden</a:t>
            </a:r>
          </a:p>
          <a:p>
            <a:pPr lvl="1"/>
            <a:r>
              <a:rPr lang="nl-NL" sz="2000" dirty="0" smtClean="0"/>
              <a:t>Voorkomt inspoeling van zand naar het rioolstelsel</a:t>
            </a:r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http://www.vandepolvoertuigtechniek.nl/site/media/City%20ranger%203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221088"/>
            <a:ext cx="3290661" cy="2088232"/>
          </a:xfrm>
          <a:prstGeom prst="rect">
            <a:avLst/>
          </a:prstGeom>
          <a:noFill/>
        </p:spPr>
      </p:pic>
      <p:pic>
        <p:nvPicPr>
          <p:cNvPr id="1030" name="Picture 6" descr="http://www.dibo.com/frontend/files/products/92/dibo-veegmachine-compact_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477436"/>
            <a:ext cx="1728192" cy="1615860"/>
          </a:xfrm>
          <a:prstGeom prst="rect">
            <a:avLst/>
          </a:prstGeom>
          <a:noFill/>
        </p:spPr>
      </p:pic>
      <p:pic>
        <p:nvPicPr>
          <p:cNvPr id="1032" name="Picture 8" descr="https://images.lobbes.nl/images/items/5210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1480" y="4437112"/>
            <a:ext cx="1790800" cy="1790800"/>
          </a:xfrm>
          <a:prstGeom prst="rect">
            <a:avLst/>
          </a:prstGeom>
          <a:noFill/>
        </p:spPr>
      </p:pic>
      <p:pic>
        <p:nvPicPr>
          <p:cNvPr id="1034" name="Picture 10" descr="http://www.mk-fix.nl/_clientfiles/artikelen/REINIGING%20(web)/l_stoffer&amp;bli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3544" y="5589240"/>
            <a:ext cx="948855" cy="520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Algenbestrijding op verharding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Hoge druk en heet water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err="1" smtClean="0"/>
              <a:t>Terrasreinigingsmachine</a:t>
            </a:r>
            <a:r>
              <a:rPr lang="nl-NL" sz="2400" dirty="0" smtClean="0"/>
              <a:t> </a:t>
            </a:r>
            <a:r>
              <a:rPr lang="nl-NL" sz="2400" dirty="0" err="1" smtClean="0"/>
              <a:t>Terrazza</a:t>
            </a:r>
            <a:r>
              <a:rPr lang="nl-NL" sz="2400" dirty="0" smtClean="0"/>
              <a:t> MC</a:t>
            </a:r>
            <a:endParaRPr lang="nl-NL" dirty="0" smtClean="0"/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6626" name="Picture 2" descr="http://infra-clean.knipscheer.com/wp-content/uploads/sites/7/IMG_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2304256" cy="172108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793" y="4221088"/>
            <a:ext cx="5558607" cy="156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FactorGroen\Desktop\Knips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43033"/>
            <a:ext cx="1584176" cy="1418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Handmatige onkruidbestrijding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Wieden </a:t>
            </a:r>
            <a:endParaRPr lang="nl-NL" sz="2000" dirty="0" smtClean="0"/>
          </a:p>
          <a:p>
            <a:pPr lvl="1"/>
            <a:r>
              <a:rPr lang="nl-NL" sz="2000" dirty="0" smtClean="0"/>
              <a:t>Handmatig onkruid plukken</a:t>
            </a:r>
          </a:p>
          <a:p>
            <a:pPr lvl="1"/>
            <a:r>
              <a:rPr lang="nl-NL" sz="2000" dirty="0" smtClean="0"/>
              <a:t>Geschikt voor kleine oppervlakten</a:t>
            </a:r>
          </a:p>
          <a:p>
            <a:r>
              <a:rPr lang="nl-NL" sz="2400" dirty="0" smtClean="0"/>
              <a:t>Krabben</a:t>
            </a:r>
          </a:p>
          <a:p>
            <a:pPr lvl="1"/>
            <a:r>
              <a:rPr lang="nl-NL" sz="2000" dirty="0" smtClean="0"/>
              <a:t>Handmatig ritsen met tegelkrabber</a:t>
            </a:r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6" name="Picture 12" descr="http://www.vtwonen.nl/wp-content/uploads/2012/04/onkruid-bestrij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09120"/>
            <a:ext cx="2484276" cy="1656184"/>
          </a:xfrm>
          <a:prstGeom prst="rect">
            <a:avLst/>
          </a:prstGeom>
          <a:noFill/>
        </p:spPr>
      </p:pic>
      <p:pic>
        <p:nvPicPr>
          <p:cNvPr id="1038" name="Picture 14" descr="http://g01.a.alicdn.com/kf/HTB1u9cMJVXXXXcGXpXXq6xXFXXX9/High-quality-Garden-font-b-Patio-b-font-Weed-Grooving-Remover-Paving-Weeds-font-b-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59720">
            <a:off x="3699573" y="4572797"/>
            <a:ext cx="1348271" cy="1348271"/>
          </a:xfrm>
          <a:prstGeom prst="rect">
            <a:avLst/>
          </a:prstGeom>
          <a:noFill/>
        </p:spPr>
      </p:pic>
      <p:pic>
        <p:nvPicPr>
          <p:cNvPr id="1040" name="Picture 16" descr="https://www.baptist.nl/uploads/images/producten/large_13443516039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37112"/>
            <a:ext cx="1656184" cy="1656184"/>
          </a:xfrm>
          <a:prstGeom prst="rect">
            <a:avLst/>
          </a:prstGeom>
          <a:noFill/>
        </p:spPr>
      </p:pic>
      <p:pic>
        <p:nvPicPr>
          <p:cNvPr id="1042" name="Picture 18" descr="http://ebay.yorkshiretrading.com/ebay_bbol/household/Cleaning/bru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509120"/>
            <a:ext cx="1134373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Mechanische onkruidbestrijding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7643192" cy="4896544"/>
          </a:xfrm>
        </p:spPr>
        <p:txBody>
          <a:bodyPr/>
          <a:lstStyle/>
          <a:p>
            <a:r>
              <a:rPr lang="nl-NL" sz="2400" dirty="0" smtClean="0"/>
              <a:t>Borstelen</a:t>
            </a:r>
          </a:p>
          <a:p>
            <a:pPr lvl="1"/>
            <a:r>
              <a:rPr lang="nl-NL" sz="2000" dirty="0" smtClean="0"/>
              <a:t>Bovengrondse onkruiddelen worden verwijderd</a:t>
            </a:r>
          </a:p>
          <a:p>
            <a:pPr lvl="1"/>
            <a:r>
              <a:rPr lang="nl-NL" sz="2000" dirty="0" smtClean="0"/>
              <a:t>Voordeel: snel een zichtbaar en goed resultaat</a:t>
            </a:r>
          </a:p>
          <a:p>
            <a:pPr lvl="1"/>
            <a:r>
              <a:rPr lang="nl-NL" sz="2000" dirty="0" smtClean="0"/>
              <a:t>Nadeel: </a:t>
            </a:r>
          </a:p>
          <a:p>
            <a:pPr lvl="2"/>
            <a:r>
              <a:rPr lang="nl-NL" sz="1600" dirty="0" smtClean="0"/>
              <a:t>Beschadiging van zachtere verhardingsoppervlakken</a:t>
            </a:r>
          </a:p>
          <a:p>
            <a:pPr lvl="2"/>
            <a:r>
              <a:rPr lang="nl-NL" sz="1600" dirty="0" smtClean="0"/>
              <a:t>Onkruid groeit snel terug</a:t>
            </a:r>
          </a:p>
          <a:p>
            <a:pPr lvl="2"/>
            <a:r>
              <a:rPr lang="nl-NL" sz="1600" dirty="0" smtClean="0"/>
              <a:t>Afgeborstelde onkruiden verzamelen en afvoeren</a:t>
            </a:r>
          </a:p>
          <a:p>
            <a:pPr lvl="2"/>
            <a:r>
              <a:rPr lang="nl-NL" sz="1600" dirty="0" smtClean="0"/>
              <a:t>Geluidshinder en stofoverlast</a:t>
            </a:r>
          </a:p>
          <a:p>
            <a:pPr lvl="2"/>
            <a:r>
              <a:rPr lang="nl-NL" sz="1600" dirty="0" smtClean="0"/>
              <a:t>Metaaldeeltjes van de borstel in het milieu</a:t>
            </a:r>
          </a:p>
          <a:p>
            <a:pPr lvl="1"/>
            <a:r>
              <a:rPr lang="nl-NL" sz="2000" dirty="0" smtClean="0"/>
              <a:t>Eindresultaat afhankelijk van :</a:t>
            </a:r>
          </a:p>
          <a:p>
            <a:pPr lvl="2"/>
            <a:r>
              <a:rPr lang="nl-NL" sz="1600" dirty="0" smtClean="0"/>
              <a:t>Het vermogen van de machine</a:t>
            </a:r>
          </a:p>
          <a:p>
            <a:pPr lvl="2"/>
            <a:r>
              <a:rPr lang="nl-NL" sz="1600" dirty="0" smtClean="0"/>
              <a:t>Diameter van de borstel</a:t>
            </a:r>
          </a:p>
          <a:p>
            <a:pPr lvl="2"/>
            <a:r>
              <a:rPr lang="nl-NL" sz="1600" dirty="0" smtClean="0"/>
              <a:t>Het aantal borstels</a:t>
            </a:r>
          </a:p>
          <a:p>
            <a:endParaRPr lang="nl-NL" dirty="0" smtClean="0"/>
          </a:p>
        </p:txBody>
      </p:sp>
      <p:pic>
        <p:nvPicPr>
          <p:cNvPr id="5122" name="Picture 2" descr="http://www.jeanheybroek.com/fileadmin/media_archive/groentechniek/producten/lm-trac/LM_Trac_onkrui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6623"/>
            <a:ext cx="3411996" cy="2281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Heet water en stomen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7643192" cy="4896544"/>
          </a:xfrm>
        </p:spPr>
        <p:txBody>
          <a:bodyPr/>
          <a:lstStyle/>
          <a:p>
            <a:r>
              <a:rPr lang="nl-NL" sz="2400" dirty="0" smtClean="0"/>
              <a:t>Heet water</a:t>
            </a:r>
          </a:p>
          <a:p>
            <a:pPr lvl="1"/>
            <a:r>
              <a:rPr lang="nl-NL" sz="2000" dirty="0" smtClean="0"/>
              <a:t>Watertemperatuur van 98 °C bij lage druk van 2 bar</a:t>
            </a:r>
          </a:p>
          <a:p>
            <a:pPr lvl="1"/>
            <a:r>
              <a:rPr lang="nl-NL" sz="2000" dirty="0" smtClean="0"/>
              <a:t>Vernietiging celstructuur van de plant</a:t>
            </a:r>
          </a:p>
          <a:p>
            <a:pPr lvl="1"/>
            <a:r>
              <a:rPr lang="nl-NL" sz="2000" dirty="0" smtClean="0"/>
              <a:t>Werkt tot onder de wortelhals van de plant</a:t>
            </a:r>
          </a:p>
          <a:p>
            <a:pPr lvl="1"/>
            <a:r>
              <a:rPr lang="nl-NL" sz="2000" dirty="0" smtClean="0"/>
              <a:t>Toepasbaar </a:t>
            </a:r>
            <a:r>
              <a:rPr lang="nl-NL" sz="2000" dirty="0" err="1" smtClean="0"/>
              <a:t>mbv</a:t>
            </a:r>
            <a:r>
              <a:rPr lang="nl-NL" sz="2000" dirty="0" smtClean="0"/>
              <a:t> </a:t>
            </a:r>
            <a:r>
              <a:rPr lang="nl-NL" sz="2000" dirty="0" err="1" smtClean="0"/>
              <a:t>infraroodsensoren</a:t>
            </a:r>
            <a:r>
              <a:rPr lang="nl-NL" sz="2000" dirty="0" smtClean="0"/>
              <a:t> (selectief)</a:t>
            </a:r>
          </a:p>
          <a:p>
            <a:pPr lvl="1"/>
            <a:r>
              <a:rPr lang="nl-NL" sz="2000" dirty="0" smtClean="0"/>
              <a:t>Vaak schuimvormer toegevoegd voor isolatie</a:t>
            </a:r>
          </a:p>
          <a:p>
            <a:pPr lvl="1"/>
            <a:r>
              <a:rPr lang="nl-NL" sz="2000" dirty="0" smtClean="0"/>
              <a:t>Nadeel: hoog gewicht van de machine door het water</a:t>
            </a:r>
          </a:p>
          <a:p>
            <a:endParaRPr lang="nl-NL" sz="2400" dirty="0" smtClean="0"/>
          </a:p>
          <a:p>
            <a:r>
              <a:rPr lang="nl-NL" sz="2400" dirty="0" smtClean="0"/>
              <a:t>Stomen</a:t>
            </a:r>
          </a:p>
          <a:p>
            <a:pPr lvl="1"/>
            <a:r>
              <a:rPr lang="nl-NL" sz="2000" dirty="0" smtClean="0"/>
              <a:t> Gebruikstemperatuur water 120-140 °C</a:t>
            </a:r>
          </a:p>
          <a:p>
            <a:pPr lvl="1"/>
            <a:r>
              <a:rPr lang="nl-NL" sz="2000" dirty="0" smtClean="0"/>
              <a:t>Toepasbaar op alle verhardingssoorten</a:t>
            </a:r>
          </a:p>
          <a:p>
            <a:pPr lvl="1"/>
            <a:r>
              <a:rPr lang="nl-NL" sz="2000" dirty="0" smtClean="0"/>
              <a:t>Minder effectief dan heet water</a:t>
            </a:r>
          </a:p>
          <a:p>
            <a:endParaRPr lang="nl-NL" sz="2400" dirty="0" smtClean="0"/>
          </a:p>
          <a:p>
            <a:endParaRPr lang="nl-NL" dirty="0" smtClean="0"/>
          </a:p>
        </p:txBody>
      </p:sp>
      <p:pic>
        <p:nvPicPr>
          <p:cNvPr id="22530" name="Picture 2" descr="Gemeente Dalfsen bestrijdt onkruid duurza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688" y="4149080"/>
            <a:ext cx="3295222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Hete lucht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7643192" cy="4896544"/>
          </a:xfrm>
        </p:spPr>
        <p:txBody>
          <a:bodyPr/>
          <a:lstStyle/>
          <a:p>
            <a:r>
              <a:rPr lang="nl-NL" sz="2400" dirty="0" smtClean="0"/>
              <a:t>Werking gelijk aan heet water</a:t>
            </a:r>
          </a:p>
          <a:p>
            <a:r>
              <a:rPr lang="nl-NL" sz="2400" dirty="0" smtClean="0"/>
              <a:t>De hete lucht van 90°C wordt </a:t>
            </a:r>
            <a:r>
              <a:rPr lang="nl-NL" sz="2400" dirty="0" err="1" smtClean="0"/>
              <a:t>mbv</a:t>
            </a:r>
            <a:r>
              <a:rPr lang="nl-NL" sz="2400" dirty="0" smtClean="0"/>
              <a:t> een ventilator door een wervelplaat gestuurd voor een goede warmte overdracht</a:t>
            </a:r>
          </a:p>
          <a:p>
            <a:r>
              <a:rPr lang="nl-NL" sz="2400" dirty="0" smtClean="0"/>
              <a:t>Celwanden barsten door verhitting en eiwitten stollen</a:t>
            </a:r>
          </a:p>
          <a:p>
            <a:r>
              <a:rPr lang="nl-NL" sz="2400" dirty="0" smtClean="0"/>
              <a:t>De onkruidplant wordt langzaam uitgeput</a:t>
            </a:r>
          </a:p>
          <a:p>
            <a:r>
              <a:rPr lang="nl-NL" sz="2400" dirty="0" smtClean="0"/>
              <a:t>Werkt minder goed bij slecht weer en regen</a:t>
            </a:r>
          </a:p>
          <a:p>
            <a:endParaRPr lang="nl-NL" sz="2400" dirty="0" smtClean="0"/>
          </a:p>
          <a:p>
            <a:endParaRPr lang="nl-NL" dirty="0" smtClean="0"/>
          </a:p>
        </p:txBody>
      </p:sp>
      <p:pic>
        <p:nvPicPr>
          <p:cNvPr id="23557" name="Picture 5" descr="https://i.ytimg.com/vi/z5O769apUd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15599"/>
            <a:ext cx="3672408" cy="2065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4-3</Template>
  <TotalTime>503</TotalTime>
  <Words>419</Words>
  <Application>Microsoft Office PowerPoint</Application>
  <PresentationFormat>Diavoorstelling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Kantoorthema</vt:lpstr>
      <vt:lpstr>Schoonmaken verharding</vt:lpstr>
      <vt:lpstr>Schoonmaken verharding</vt:lpstr>
      <vt:lpstr>Verhardingssoorten</vt:lpstr>
      <vt:lpstr>Schoonhouden verharding</vt:lpstr>
      <vt:lpstr>Algenbestrijding op verharding</vt:lpstr>
      <vt:lpstr>Handmatige onkruidbestrijding</vt:lpstr>
      <vt:lpstr>Mechanische onkruidbestrijding</vt:lpstr>
      <vt:lpstr>Heet water en stomen</vt:lpstr>
      <vt:lpstr>Hete lucht</vt:lpstr>
      <vt:lpstr>Branden</vt:lpstr>
      <vt:lpstr>Bedenkingen bij verschillende technieken</vt:lpstr>
      <vt:lpstr>Chemische onkruidbestrijding</vt:lpstr>
      <vt:lpstr>Inzetbaarheid van verschillende technieken</vt:lpstr>
    </vt:vector>
  </TitlesOfParts>
  <Company>FactorGroen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Mensink</dc:creator>
  <cp:lastModifiedBy>Hans Mulder</cp:lastModifiedBy>
  <cp:revision>74</cp:revision>
  <dcterms:created xsi:type="dcterms:W3CDTF">2016-06-29T11:45:25Z</dcterms:created>
  <dcterms:modified xsi:type="dcterms:W3CDTF">2016-10-03T14:26:16Z</dcterms:modified>
</cp:coreProperties>
</file>